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4587"/>
  </p:normalViewPr>
  <p:slideViewPr>
    <p:cSldViewPr snapToGrid="0" snapToObjects="1">
      <p:cViewPr varScale="1">
        <p:scale>
          <a:sx n="115" d="100"/>
          <a:sy n="115" d="100"/>
        </p:scale>
        <p:origin x="6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6D22-1D81-3A4B-95F6-8AF60B7A7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C63D69-68F2-C54A-B841-DD95478F0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F9767-DF75-F94C-AF44-66CF36F31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8C392-3179-E349-B518-91A96CE46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A3F63-559C-3842-AA18-CF33F099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8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D7980-0425-C541-AB7C-33CD3D14F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1CF660-8633-0747-874D-FD9D573BD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370BF-D690-624A-9679-6B8A045E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1541A-E0BD-9449-9278-5CB5C11A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1514A-55EF-A44B-890A-2B98D0042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2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F5F81E-D63B-5949-B98B-CBAE99A12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E12CB-D5C7-6346-8621-DC35F693B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7F547-983C-2D42-BBAA-25605A831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9BB0F-898B-6B4B-B3AD-36A2B17A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5459F-7752-2442-A550-69533B3E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3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C8757-23A3-BA4B-878A-C378C95D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42A5F-1D16-074A-B726-872F8E033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1D544-3DD2-0141-84B3-CE3EDC1E9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8BDD7-F877-644A-B8C9-E8DAEF389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5D471-0F60-BC46-9E95-E1663B615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3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D87E0-CE1D-4540-BAE0-7D0409541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B1EDB-827C-FB42-8CE4-164FCFED3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5C2C6-41DB-F647-9AE9-F424128E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54DE5-4DDF-F044-BB0C-5CC575E75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1D582-E1F1-224D-A69A-8ECC7D7BF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3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F38E1-0D85-4040-936C-069698118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6F026-70BD-4B46-9706-4FADF0E27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3BA16-CB92-1444-98FD-BE124DA5B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5197-685E-3642-8D5E-388AE0C2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A96187-5A2F-B143-BFC3-04D11327A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99759-DAE6-F149-BFEF-722C7DD89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9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8D0FD-4A48-2A43-9AC2-7F2521A7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B36BC-74CD-4A49-8E96-0EBFB2678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EE99B-777E-F24F-9BB2-326C85AD1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2BA90F-B7C7-8E47-9AD5-2C2713055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EC636-0475-AA45-9E2B-CDDDCE6EAF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F2DD97-45F3-924B-AA41-55CCC18E8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E61B67-B910-3C43-9479-3F74F18E8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CFDF05-7C7B-EA49-911A-8C131647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1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E6B3-E20C-C647-8DBE-C8850A751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AF93D6-70F0-6D43-9EA9-BD291843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9849C8-C17A-534A-8B6D-F3A11F8B3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0B345-85D7-4345-8129-7B672B816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9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22814-A019-A243-B8A8-B8E31014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044FAD-E072-8444-B1F7-4E7EA26D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757E8-AD4E-A645-9367-963B203DC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9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FFB4C-E846-284D-AABE-4264F83FD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70BFA-55E1-544E-BDF1-DB549AAC1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021427-D0A5-B740-8D62-910A0372C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D47CC-8FF0-5A42-BCAC-0AB941B30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6393D-B8EA-8A4E-9C1A-C6D870AD2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DA822-CD54-6F4E-A710-8391046F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3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12F10-1BCE-414C-A48F-CA7A68838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3C82D0-60D4-BC4F-8A24-38D99F12D8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ED5FC-6350-E741-93FA-5005CC582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FA4BF-0DD1-454B-B49B-E51DF3DBE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868F4-E460-B84F-A538-A744773D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349E2-67E8-DE48-A4EC-255057A95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1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8AD6D-A4C9-6448-B744-3E63E0B0C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CF5E2-48CD-104D-81E5-F721057E8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45A8A-3237-7848-A40F-2B8C421F0E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44EB9-C5FF-874E-8FB6-B80D3510BF3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583BC-0E1A-5043-A1FE-9F534621E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5F0F2-83D2-E146-8C07-938DF75517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2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798F-E48D-2045-8FF3-2BE845F4B1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Atmospheric Sciences 452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Spring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761367-8FAD-7742-AF3D-DC3DC06750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Weather Forecasting and Advanced Synoptic Meteorology</a:t>
            </a:r>
          </a:p>
        </p:txBody>
      </p:sp>
    </p:spTree>
    <p:extLst>
      <p:ext uri="{BB962C8B-B14F-4D97-AF65-F5344CB8AC3E}">
        <p14:creationId xmlns:p14="http://schemas.microsoft.com/office/powerpoint/2010/main" val="47337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3689-6948-CB48-867C-26E0411B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751" y="431028"/>
            <a:ext cx="10258168" cy="1060021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Key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7DA19-EFAF-E244-9CB4-A54E91723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022" y="1669106"/>
            <a:ext cx="10515600" cy="4351338"/>
          </a:xfrm>
        </p:spPr>
        <p:txBody>
          <a:bodyPr>
            <a:normAutofit fontScale="55000" lnSpcReduction="20000"/>
          </a:bodyPr>
          <a:lstStyle/>
          <a:p>
            <a:r>
              <a:rPr lang="en-US" sz="5100" b="1" dirty="0"/>
              <a:t>Instructors:</a:t>
            </a:r>
            <a:br>
              <a:rPr lang="en-US" sz="5100" dirty="0"/>
            </a:br>
            <a:r>
              <a:rPr lang="en-US" sz="5100" dirty="0"/>
              <a:t>Professor Cliff Mass, 612 ATG, 685-0910, </a:t>
            </a:r>
            <a:br>
              <a:rPr lang="en-US" sz="5100" dirty="0"/>
            </a:br>
            <a:r>
              <a:rPr lang="en-US" sz="5100" dirty="0"/>
              <a:t>email: </a:t>
            </a:r>
            <a:r>
              <a:rPr lang="en-US" sz="5100" dirty="0" err="1"/>
              <a:t>cmass@uw.edu</a:t>
            </a:r>
            <a:endParaRPr lang="en-US" sz="5100" dirty="0"/>
          </a:p>
          <a:p>
            <a:r>
              <a:rPr lang="en-US" sz="5100" dirty="0"/>
              <a:t>Richard Steed</a:t>
            </a:r>
            <a:br>
              <a:rPr lang="en-US" sz="5100" dirty="0"/>
            </a:br>
            <a:r>
              <a:rPr lang="en-US" sz="5100" dirty="0"/>
              <a:t>email: </a:t>
            </a:r>
            <a:r>
              <a:rPr lang="en-US" sz="5100" dirty="0" err="1"/>
              <a:t>steed@uw.edu</a:t>
            </a:r>
            <a:endParaRPr lang="en-US" sz="5100" dirty="0"/>
          </a:p>
          <a:p>
            <a:r>
              <a:rPr lang="en-US" sz="5100" b="1" dirty="0"/>
              <a:t>Class Hours:</a:t>
            </a:r>
            <a:br>
              <a:rPr lang="en-US" sz="5100" b="1" dirty="0"/>
            </a:br>
            <a:r>
              <a:rPr lang="en-US" sz="5100" dirty="0"/>
              <a:t>Lectures on MWF 1:30-2:20 PM, but occasionally will occur on Tuesdays or Thursdays.</a:t>
            </a:r>
            <a:br>
              <a:rPr lang="en-US" sz="5100" dirty="0"/>
            </a:br>
            <a:r>
              <a:rPr lang="en-US" sz="5100" dirty="0"/>
              <a:t>Lab:  1:30-3:20 PM (T, TH, F), 2:30-4:20 PM (MW)</a:t>
            </a:r>
          </a:p>
          <a:p>
            <a:r>
              <a:rPr lang="en-US" sz="5100" b="1" dirty="0"/>
              <a:t>Office Hours:</a:t>
            </a:r>
            <a:br>
              <a:rPr lang="en-US" sz="5100" b="1" dirty="0"/>
            </a:br>
            <a:r>
              <a:rPr lang="en-US" sz="5100" dirty="0"/>
              <a:t>Anytime we are in our offices. Appointments can be made if needed. Email questions are always welcome.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320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4F29D-A411-F24B-96AE-22A063304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57A8C-BF25-5B4C-A46F-1400AFF68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Learn tools and techniques of weather forecasting</a:t>
            </a:r>
          </a:p>
          <a:p>
            <a:r>
              <a:rPr lang="en-US" sz="3600" dirty="0"/>
              <a:t>Learn the details of numerical weather prediction</a:t>
            </a:r>
          </a:p>
          <a:p>
            <a:r>
              <a:rPr lang="en-US" sz="3600" dirty="0"/>
              <a:t>Review advanced topics of synoptic meteorology</a:t>
            </a:r>
          </a:p>
          <a:p>
            <a:r>
              <a:rPr lang="en-US" sz="3600" dirty="0"/>
              <a:t>Integrate your knowledge from undergraduate classes (bring it all together)</a:t>
            </a:r>
          </a:p>
        </p:txBody>
      </p:sp>
    </p:spTree>
    <p:extLst>
      <p:ext uri="{BB962C8B-B14F-4D97-AF65-F5344CB8AC3E}">
        <p14:creationId xmlns:p14="http://schemas.microsoft.com/office/powerpoint/2010/main" val="373183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C84C7-B271-FE41-95F8-E4BE4A2BC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263" y="261164"/>
            <a:ext cx="10109887" cy="6614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Course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8A613-260C-204F-A8DF-A027AD0A4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174" y="1120346"/>
            <a:ext cx="11310550" cy="5618205"/>
          </a:xfrm>
        </p:spPr>
        <p:txBody>
          <a:bodyPr>
            <a:normAutofit fontScale="47500" lnSpcReduction="20000"/>
          </a:bodyPr>
          <a:lstStyle/>
          <a:p>
            <a:r>
              <a:rPr lang="en-US" sz="4900" b="1" dirty="0"/>
              <a:t>Introduction</a:t>
            </a:r>
          </a:p>
          <a:p>
            <a:r>
              <a:rPr lang="en-US" sz="4900" b="1" dirty="0"/>
              <a:t>History of weather forecasting</a:t>
            </a:r>
          </a:p>
          <a:p>
            <a:r>
              <a:rPr lang="en-US" sz="4900" b="1" dirty="0"/>
              <a:t>Overview of the forecast process</a:t>
            </a:r>
          </a:p>
          <a:p>
            <a:r>
              <a:rPr lang="en-US" sz="4900" b="1" dirty="0"/>
              <a:t>Basic approaches to forecasting primary meteorological parameters</a:t>
            </a:r>
          </a:p>
          <a:p>
            <a:r>
              <a:rPr lang="en-US" sz="4900" b="1" dirty="0"/>
              <a:t>Numerical weather prediction</a:t>
            </a:r>
          </a:p>
          <a:p>
            <a:r>
              <a:rPr lang="en-US" sz="4900" b="1" dirty="0"/>
              <a:t>Data collection, assimilation, and model initialization</a:t>
            </a:r>
          </a:p>
          <a:p>
            <a:r>
              <a:rPr lang="en-US" sz="4900" b="1" dirty="0"/>
              <a:t>Description of the major modeling systems</a:t>
            </a:r>
          </a:p>
          <a:p>
            <a:r>
              <a:rPr lang="en-US" sz="4900" b="1" dirty="0"/>
              <a:t>Post-Processing of Model Output: MOS, NBM, and other methods</a:t>
            </a:r>
          </a:p>
          <a:p>
            <a:r>
              <a:rPr lang="en-US" sz="4900" b="1" dirty="0"/>
              <a:t>Ensemble and probabilistic forecasting</a:t>
            </a:r>
          </a:p>
          <a:p>
            <a:r>
              <a:rPr lang="en-US" sz="4900" b="1" dirty="0"/>
              <a:t>Convective systems</a:t>
            </a:r>
          </a:p>
          <a:p>
            <a:r>
              <a:rPr lang="en-US" sz="4900" b="1" dirty="0"/>
              <a:t>Radar principles and interpretation.</a:t>
            </a:r>
          </a:p>
          <a:p>
            <a:r>
              <a:rPr lang="en-US" sz="4900" b="1" dirty="0"/>
              <a:t>Forecasting thunderstorms and severe convection.</a:t>
            </a:r>
          </a:p>
          <a:p>
            <a:r>
              <a:rPr lang="en-US" sz="4900" b="1" dirty="0"/>
              <a:t>Aviation meteorology</a:t>
            </a:r>
          </a:p>
          <a:p>
            <a:r>
              <a:rPr lang="en-US" sz="4900" b="1" dirty="0"/>
              <a:t>Forecasting aircraft icing, turbulence, and obstructions to visibility.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93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922E1-9941-6146-BCC3-F31599D0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Grading and extra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168D3-8BB1-DB48-8F67-F1FC90FDB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¼ forecasting, 1/4 labs and map discussion, ¼ midterm, ¼ final</a:t>
            </a:r>
          </a:p>
          <a:p>
            <a:r>
              <a:rPr lang="en-US" sz="4000" dirty="0"/>
              <a:t>Lots of handouts and web-based materials (e.g., COMET modules)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703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248</Words>
  <Application>Microsoft Macintosh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Atmospheric Sciences 452 Spring 2026</vt:lpstr>
      <vt:lpstr>Key Information</vt:lpstr>
      <vt:lpstr>Course Objectives</vt:lpstr>
      <vt:lpstr>Course Outline</vt:lpstr>
      <vt:lpstr>Grading and extra materials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Atmospheric Sciences 452</dc:title>
  <dc:creator>Cliff Mass</dc:creator>
  <cp:lastModifiedBy>Clifford F. Mass</cp:lastModifiedBy>
  <cp:revision>8</cp:revision>
  <dcterms:created xsi:type="dcterms:W3CDTF">2019-04-01T17:59:36Z</dcterms:created>
  <dcterms:modified xsi:type="dcterms:W3CDTF">2026-03-27T23:50:52Z</dcterms:modified>
</cp:coreProperties>
</file>